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67" r:id="rId3"/>
    <p:sldId id="275" r:id="rId4"/>
    <p:sldId id="258" r:id="rId5"/>
    <p:sldId id="268" r:id="rId6"/>
    <p:sldId id="266" r:id="rId7"/>
    <p:sldId id="269" r:id="rId8"/>
    <p:sldId id="270" r:id="rId9"/>
    <p:sldId id="261" r:id="rId10"/>
    <p:sldId id="257" r:id="rId11"/>
    <p:sldId id="262" r:id="rId12"/>
    <p:sldId id="271" r:id="rId13"/>
    <p:sldId id="288" r:id="rId14"/>
    <p:sldId id="289" r:id="rId15"/>
    <p:sldId id="290" r:id="rId16"/>
    <p:sldId id="287" r:id="rId17"/>
    <p:sldId id="259" r:id="rId18"/>
    <p:sldId id="272" r:id="rId19"/>
    <p:sldId id="273" r:id="rId20"/>
    <p:sldId id="279" r:id="rId21"/>
    <p:sldId id="280" r:id="rId22"/>
    <p:sldId id="281" r:id="rId23"/>
    <p:sldId id="282" r:id="rId24"/>
    <p:sldId id="283" r:id="rId25"/>
    <p:sldId id="286" r:id="rId26"/>
    <p:sldId id="276" r:id="rId27"/>
    <p:sldId id="274" r:id="rId28"/>
    <p:sldId id="292" r:id="rId29"/>
    <p:sldId id="294" r:id="rId30"/>
    <p:sldId id="277" r:id="rId31"/>
    <p:sldId id="298" r:id="rId32"/>
    <p:sldId id="278" r:id="rId33"/>
    <p:sldId id="299" r:id="rId34"/>
    <p:sldId id="301" r:id="rId35"/>
    <p:sldId id="302" r:id="rId36"/>
    <p:sldId id="300" r:id="rId37"/>
    <p:sldId id="303" r:id="rId38"/>
    <p:sldId id="304" r:id="rId39"/>
    <p:sldId id="296" r:id="rId40"/>
    <p:sldId id="297" r:id="rId41"/>
    <p:sldId id="284" r:id="rId42"/>
    <p:sldId id="263" r:id="rId43"/>
    <p:sldId id="265" r:id="rId44"/>
    <p:sldId id="285" r:id="rId45"/>
    <p:sldId id="291" r:id="rId46"/>
    <p:sldId id="293" r:id="rId47"/>
    <p:sldId id="2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9"/>
    <p:restoredTop sz="96925"/>
  </p:normalViewPr>
  <p:slideViewPr>
    <p:cSldViewPr snapToGrid="0" snapToObjects="1">
      <p:cViewPr>
        <p:scale>
          <a:sx n="130" d="100"/>
          <a:sy n="130" d="100"/>
        </p:scale>
        <p:origin x="256" y="-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79492A-E522-014D-8433-5AE0BE429C75}" type="doc">
      <dgm:prSet loTypeId="urn:microsoft.com/office/officeart/2005/8/layout/radial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A4C3E-D1AF-B040-95CE-ABDDB5CABF90}">
      <dgm:prSet phldrT="[Text]" custT="1"/>
      <dgm:spPr/>
      <dgm:t>
        <a:bodyPr/>
        <a:lstStyle/>
        <a:p>
          <a:r>
            <a:rPr lang="en-US" sz="1600" dirty="0">
              <a:latin typeface="Times New Roman" charset="0"/>
              <a:ea typeface="Times New Roman" charset="0"/>
              <a:cs typeface="Times New Roman" charset="0"/>
            </a:rPr>
            <a:t>Stateful (Markovian)</a:t>
          </a:r>
        </a:p>
      </dgm:t>
    </dgm:pt>
    <dgm:pt modelId="{F516B28C-6CBF-BD4A-B95C-EDAA8CEAFDE2}" type="parTrans" cxnId="{A321B73A-1A48-5F43-AAA6-A1305307E5BC}">
      <dgm:prSet/>
      <dgm:spPr/>
      <dgm:t>
        <a:bodyPr/>
        <a:lstStyle/>
        <a:p>
          <a:endParaRPr lang="en-US"/>
        </a:p>
      </dgm:t>
    </dgm:pt>
    <dgm:pt modelId="{9984162D-D642-8149-B1D8-59FF6AB24CAA}" type="sibTrans" cxnId="{A321B73A-1A48-5F43-AAA6-A1305307E5BC}">
      <dgm:prSet/>
      <dgm:spPr/>
      <dgm:t>
        <a:bodyPr/>
        <a:lstStyle/>
        <a:p>
          <a:endParaRPr lang="en-US"/>
        </a:p>
      </dgm:t>
    </dgm:pt>
    <dgm:pt modelId="{62AB6331-3A05-954B-B2F0-588222C2A64D}">
      <dgm:prSet phldrT="[Text]"/>
      <dgm:spPr/>
      <dgm:t>
        <a:bodyPr/>
        <a:lstStyle/>
        <a:p>
          <a:r>
            <a:rPr lang="en-US" dirty="0">
              <a:latin typeface="Times New Roman" charset="0"/>
              <a:ea typeface="Times New Roman" charset="0"/>
              <a:cs typeface="Times New Roman" charset="0"/>
            </a:rPr>
            <a:t>Stateless</a:t>
          </a:r>
        </a:p>
        <a:p>
          <a:r>
            <a:rPr lang="en-US" dirty="0">
              <a:latin typeface="Times New Roman" charset="0"/>
              <a:ea typeface="Times New Roman" charset="0"/>
              <a:cs typeface="Times New Roman" charset="0"/>
            </a:rPr>
            <a:t>(Stochastic)</a:t>
          </a:r>
        </a:p>
      </dgm:t>
    </dgm:pt>
    <dgm:pt modelId="{FD607A52-FC11-FC4B-9BB1-A2021E7D2D6B}" type="parTrans" cxnId="{9E1B5902-EAF2-FA4D-8904-A2E39AAA4A4B}">
      <dgm:prSet/>
      <dgm:spPr/>
      <dgm:t>
        <a:bodyPr/>
        <a:lstStyle/>
        <a:p>
          <a:endParaRPr lang="en-US"/>
        </a:p>
      </dgm:t>
    </dgm:pt>
    <dgm:pt modelId="{389B65F6-0DB7-4849-B88C-3280A44D26A7}" type="sibTrans" cxnId="{9E1B5902-EAF2-FA4D-8904-A2E39AAA4A4B}">
      <dgm:prSet/>
      <dgm:spPr/>
      <dgm:t>
        <a:bodyPr/>
        <a:lstStyle/>
        <a:p>
          <a:endParaRPr lang="en-US"/>
        </a:p>
      </dgm:t>
    </dgm:pt>
    <dgm:pt modelId="{F3BFDABE-1C3C-8E43-B0EB-E3F282D6FFC2}">
      <dgm:prSet phldrT="[Text]"/>
      <dgm:spPr/>
      <dgm:t>
        <a:bodyPr/>
        <a:lstStyle/>
        <a:p>
          <a:r>
            <a:rPr lang="en-US" dirty="0">
              <a:latin typeface="Times New Roman" charset="0"/>
              <a:ea typeface="Times New Roman" charset="0"/>
              <a:cs typeface="Times New Roman" charset="0"/>
            </a:rPr>
            <a:t>Adversarial</a:t>
          </a:r>
        </a:p>
      </dgm:t>
    </dgm:pt>
    <dgm:pt modelId="{31053A89-1D94-6E41-8EE0-16A93D07CC44}" type="parTrans" cxnId="{6F2323A9-2F24-6E46-82D1-0A15E368910C}">
      <dgm:prSet/>
      <dgm:spPr/>
      <dgm:t>
        <a:bodyPr/>
        <a:lstStyle/>
        <a:p>
          <a:endParaRPr lang="en-US"/>
        </a:p>
      </dgm:t>
    </dgm:pt>
    <dgm:pt modelId="{64C3E797-93F3-D24F-8251-94C92EF25F0C}" type="sibTrans" cxnId="{6F2323A9-2F24-6E46-82D1-0A15E368910C}">
      <dgm:prSet/>
      <dgm:spPr/>
      <dgm:t>
        <a:bodyPr/>
        <a:lstStyle/>
        <a:p>
          <a:endParaRPr lang="en-US"/>
        </a:p>
      </dgm:t>
    </dgm:pt>
    <dgm:pt modelId="{E99608CD-64DA-4947-BD71-2EF191D0916A}" type="pres">
      <dgm:prSet presAssocID="{9479492A-E522-014D-8433-5AE0BE429C75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E2A523-BEEE-A245-9717-36AA2F374EA9}" type="pres">
      <dgm:prSet presAssocID="{9479492A-E522-014D-8433-5AE0BE429C75}" presName="cycle" presStyleCnt="0"/>
      <dgm:spPr/>
    </dgm:pt>
    <dgm:pt modelId="{CBE18548-5B1D-DD45-BBA6-2F741FCC2F7E}" type="pres">
      <dgm:prSet presAssocID="{9479492A-E522-014D-8433-5AE0BE429C75}" presName="centerShape" presStyleCnt="0"/>
      <dgm:spPr/>
    </dgm:pt>
    <dgm:pt modelId="{1FBBD081-5F75-4246-9A18-2810F1A4B102}" type="pres">
      <dgm:prSet presAssocID="{9479492A-E522-014D-8433-5AE0BE429C75}" presName="connSite" presStyleLbl="node1" presStyleIdx="0" presStyleCnt="4"/>
      <dgm:spPr/>
    </dgm:pt>
    <dgm:pt modelId="{E2CBD626-2E69-7347-BE23-E953E32E8BE8}" type="pres">
      <dgm:prSet presAssocID="{9479492A-E522-014D-8433-5AE0BE429C75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3419D981-4F43-544A-B943-2E88931C15CD}" type="pres">
      <dgm:prSet presAssocID="{F516B28C-6CBF-BD4A-B95C-EDAA8CEAFDE2}" presName="Name25" presStyleLbl="parChTrans1D1" presStyleIdx="0" presStyleCnt="3"/>
      <dgm:spPr/>
      <dgm:t>
        <a:bodyPr/>
        <a:lstStyle/>
        <a:p>
          <a:endParaRPr lang="en-US"/>
        </a:p>
      </dgm:t>
    </dgm:pt>
    <dgm:pt modelId="{6F45495F-12C8-384A-9D73-19CF3F7EA1A1}" type="pres">
      <dgm:prSet presAssocID="{0BBA4C3E-D1AF-B040-95CE-ABDDB5CABF90}" presName="node" presStyleCnt="0"/>
      <dgm:spPr/>
    </dgm:pt>
    <dgm:pt modelId="{D94DB1E2-62D0-424E-8D16-D02317AD03BA}" type="pres">
      <dgm:prSet presAssocID="{0BBA4C3E-D1AF-B040-95CE-ABDDB5CABF90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E696CC-B05A-704B-A963-864522D63997}" type="pres">
      <dgm:prSet presAssocID="{0BBA4C3E-D1AF-B040-95CE-ABDDB5CABF90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EBB06-295A-C54F-86BE-5796CA41A840}" type="pres">
      <dgm:prSet presAssocID="{FD607A52-FC11-FC4B-9BB1-A2021E7D2D6B}" presName="Name25" presStyleLbl="parChTrans1D1" presStyleIdx="1" presStyleCnt="3"/>
      <dgm:spPr/>
      <dgm:t>
        <a:bodyPr/>
        <a:lstStyle/>
        <a:p>
          <a:endParaRPr lang="en-US"/>
        </a:p>
      </dgm:t>
    </dgm:pt>
    <dgm:pt modelId="{68C16F8D-50CB-ED46-9E44-59D413859A31}" type="pres">
      <dgm:prSet presAssocID="{62AB6331-3A05-954B-B2F0-588222C2A64D}" presName="node" presStyleCnt="0"/>
      <dgm:spPr/>
    </dgm:pt>
    <dgm:pt modelId="{E8DF503A-EDD5-F044-BDDF-0E2A326CDE95}" type="pres">
      <dgm:prSet presAssocID="{62AB6331-3A05-954B-B2F0-588222C2A64D}" presName="parentNode" presStyleLbl="node1" presStyleIdx="2" presStyleCnt="4" custLinFactNeighborX="-8557" custLinFactNeighborY="-187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3C63E-47F2-D948-AE8F-1452A4AB2779}" type="pres">
      <dgm:prSet presAssocID="{62AB6331-3A05-954B-B2F0-588222C2A64D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D89D0-33BD-2641-B3D2-6593D13A722E}" type="pres">
      <dgm:prSet presAssocID="{31053A89-1D94-6E41-8EE0-16A93D07CC44}" presName="Name25" presStyleLbl="parChTrans1D1" presStyleIdx="2" presStyleCnt="3"/>
      <dgm:spPr/>
      <dgm:t>
        <a:bodyPr/>
        <a:lstStyle/>
        <a:p>
          <a:endParaRPr lang="en-US"/>
        </a:p>
      </dgm:t>
    </dgm:pt>
    <dgm:pt modelId="{C94E5EB6-D3CC-3B49-80D3-317EEA7FC6B6}" type="pres">
      <dgm:prSet presAssocID="{F3BFDABE-1C3C-8E43-B0EB-E3F282D6FFC2}" presName="node" presStyleCnt="0"/>
      <dgm:spPr/>
    </dgm:pt>
    <dgm:pt modelId="{EF054D7D-41A1-274D-B59D-435E40DCA23A}" type="pres">
      <dgm:prSet presAssocID="{F3BFDABE-1C3C-8E43-B0EB-E3F282D6FFC2}" presName="parentNode" presStyleLbl="node1" presStyleIdx="3" presStyleCnt="4" custLinFactNeighborX="10662" custLinFactNeighborY="-2228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729C3-9F6F-1645-A8E0-AA37AEAF18C1}" type="pres">
      <dgm:prSet presAssocID="{F3BFDABE-1C3C-8E43-B0EB-E3F282D6FFC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9E1B5902-EAF2-FA4D-8904-A2E39AAA4A4B}" srcId="{9479492A-E522-014D-8433-5AE0BE429C75}" destId="{62AB6331-3A05-954B-B2F0-588222C2A64D}" srcOrd="1" destOrd="0" parTransId="{FD607A52-FC11-FC4B-9BB1-A2021E7D2D6B}" sibTransId="{389B65F6-0DB7-4849-B88C-3280A44D26A7}"/>
    <dgm:cxn modelId="{9C25AD1F-B041-924C-8D0B-2A245E04CABC}" type="presOf" srcId="{62AB6331-3A05-954B-B2F0-588222C2A64D}" destId="{E8DF503A-EDD5-F044-BDDF-0E2A326CDE95}" srcOrd="0" destOrd="0" presId="urn:microsoft.com/office/officeart/2005/8/layout/radial2"/>
    <dgm:cxn modelId="{38A5871F-1D15-C545-9F69-70885B34A26B}" type="presOf" srcId="{31053A89-1D94-6E41-8EE0-16A93D07CC44}" destId="{25CD89D0-33BD-2641-B3D2-6593D13A722E}" srcOrd="0" destOrd="0" presId="urn:microsoft.com/office/officeart/2005/8/layout/radial2"/>
    <dgm:cxn modelId="{7766C05A-B12C-3F43-8CAB-403BEF037A12}" type="presOf" srcId="{9479492A-E522-014D-8433-5AE0BE429C75}" destId="{E99608CD-64DA-4947-BD71-2EF191D0916A}" srcOrd="0" destOrd="0" presId="urn:microsoft.com/office/officeart/2005/8/layout/radial2"/>
    <dgm:cxn modelId="{5C889629-2EA7-4E45-B035-C9B19176E714}" type="presOf" srcId="{F516B28C-6CBF-BD4A-B95C-EDAA8CEAFDE2}" destId="{3419D981-4F43-544A-B943-2E88931C15CD}" srcOrd="0" destOrd="0" presId="urn:microsoft.com/office/officeart/2005/8/layout/radial2"/>
    <dgm:cxn modelId="{A321B73A-1A48-5F43-AAA6-A1305307E5BC}" srcId="{9479492A-E522-014D-8433-5AE0BE429C75}" destId="{0BBA4C3E-D1AF-B040-95CE-ABDDB5CABF90}" srcOrd="0" destOrd="0" parTransId="{F516B28C-6CBF-BD4A-B95C-EDAA8CEAFDE2}" sibTransId="{9984162D-D642-8149-B1D8-59FF6AB24CAA}"/>
    <dgm:cxn modelId="{2FA964E7-CB05-A843-A7A6-FCAA5B2DD314}" type="presOf" srcId="{FD607A52-FC11-FC4B-9BB1-A2021E7D2D6B}" destId="{00DEBB06-295A-C54F-86BE-5796CA41A840}" srcOrd="0" destOrd="0" presId="urn:microsoft.com/office/officeart/2005/8/layout/radial2"/>
    <dgm:cxn modelId="{01DE5511-1305-9B49-B0D2-B1FDA288FDA0}" type="presOf" srcId="{0BBA4C3E-D1AF-B040-95CE-ABDDB5CABF90}" destId="{D94DB1E2-62D0-424E-8D16-D02317AD03BA}" srcOrd="0" destOrd="0" presId="urn:microsoft.com/office/officeart/2005/8/layout/radial2"/>
    <dgm:cxn modelId="{0D226729-EB8F-EE45-812F-ACB28F86A537}" type="presOf" srcId="{F3BFDABE-1C3C-8E43-B0EB-E3F282D6FFC2}" destId="{EF054D7D-41A1-274D-B59D-435E40DCA23A}" srcOrd="0" destOrd="0" presId="urn:microsoft.com/office/officeart/2005/8/layout/radial2"/>
    <dgm:cxn modelId="{6F2323A9-2F24-6E46-82D1-0A15E368910C}" srcId="{9479492A-E522-014D-8433-5AE0BE429C75}" destId="{F3BFDABE-1C3C-8E43-B0EB-E3F282D6FFC2}" srcOrd="2" destOrd="0" parTransId="{31053A89-1D94-6E41-8EE0-16A93D07CC44}" sibTransId="{64C3E797-93F3-D24F-8251-94C92EF25F0C}"/>
    <dgm:cxn modelId="{35A8859B-32FB-DF42-92F6-FC554278C94E}" type="presParOf" srcId="{E99608CD-64DA-4947-BD71-2EF191D0916A}" destId="{7CE2A523-BEEE-A245-9717-36AA2F374EA9}" srcOrd="0" destOrd="0" presId="urn:microsoft.com/office/officeart/2005/8/layout/radial2"/>
    <dgm:cxn modelId="{9BBE69B4-F9A8-1E45-997E-DC63ACC6C7B5}" type="presParOf" srcId="{7CE2A523-BEEE-A245-9717-36AA2F374EA9}" destId="{CBE18548-5B1D-DD45-BBA6-2F741FCC2F7E}" srcOrd="0" destOrd="0" presId="urn:microsoft.com/office/officeart/2005/8/layout/radial2"/>
    <dgm:cxn modelId="{FF114D00-FC00-4541-AF08-01C1A6E44059}" type="presParOf" srcId="{CBE18548-5B1D-DD45-BBA6-2F741FCC2F7E}" destId="{1FBBD081-5F75-4246-9A18-2810F1A4B102}" srcOrd="0" destOrd="0" presId="urn:microsoft.com/office/officeart/2005/8/layout/radial2"/>
    <dgm:cxn modelId="{1D5A1374-1E0B-614C-BE08-E15C15CD35B2}" type="presParOf" srcId="{CBE18548-5B1D-DD45-BBA6-2F741FCC2F7E}" destId="{E2CBD626-2E69-7347-BE23-E953E32E8BE8}" srcOrd="1" destOrd="0" presId="urn:microsoft.com/office/officeart/2005/8/layout/radial2"/>
    <dgm:cxn modelId="{54A97D99-AF9F-1F44-A6F7-EA3F0662451B}" type="presParOf" srcId="{7CE2A523-BEEE-A245-9717-36AA2F374EA9}" destId="{3419D981-4F43-544A-B943-2E88931C15CD}" srcOrd="1" destOrd="0" presId="urn:microsoft.com/office/officeart/2005/8/layout/radial2"/>
    <dgm:cxn modelId="{17242943-C63E-B749-9059-210B4B6A5E1E}" type="presParOf" srcId="{7CE2A523-BEEE-A245-9717-36AA2F374EA9}" destId="{6F45495F-12C8-384A-9D73-19CF3F7EA1A1}" srcOrd="2" destOrd="0" presId="urn:microsoft.com/office/officeart/2005/8/layout/radial2"/>
    <dgm:cxn modelId="{647A7871-4D06-BC45-A5E2-C78BF140F57A}" type="presParOf" srcId="{6F45495F-12C8-384A-9D73-19CF3F7EA1A1}" destId="{D94DB1E2-62D0-424E-8D16-D02317AD03BA}" srcOrd="0" destOrd="0" presId="urn:microsoft.com/office/officeart/2005/8/layout/radial2"/>
    <dgm:cxn modelId="{3892407B-AF24-1642-99FD-26B7BE82BCF4}" type="presParOf" srcId="{6F45495F-12C8-384A-9D73-19CF3F7EA1A1}" destId="{81E696CC-B05A-704B-A963-864522D63997}" srcOrd="1" destOrd="0" presId="urn:microsoft.com/office/officeart/2005/8/layout/radial2"/>
    <dgm:cxn modelId="{81631D32-CDF5-9743-8B08-4CB43F5511A6}" type="presParOf" srcId="{7CE2A523-BEEE-A245-9717-36AA2F374EA9}" destId="{00DEBB06-295A-C54F-86BE-5796CA41A840}" srcOrd="3" destOrd="0" presId="urn:microsoft.com/office/officeart/2005/8/layout/radial2"/>
    <dgm:cxn modelId="{10F1BD16-EA5F-AE4F-840D-F8A0D2428E9D}" type="presParOf" srcId="{7CE2A523-BEEE-A245-9717-36AA2F374EA9}" destId="{68C16F8D-50CB-ED46-9E44-59D413859A31}" srcOrd="4" destOrd="0" presId="urn:microsoft.com/office/officeart/2005/8/layout/radial2"/>
    <dgm:cxn modelId="{D08DC269-75A3-D749-99EF-6722F24E0BAF}" type="presParOf" srcId="{68C16F8D-50CB-ED46-9E44-59D413859A31}" destId="{E8DF503A-EDD5-F044-BDDF-0E2A326CDE95}" srcOrd="0" destOrd="0" presId="urn:microsoft.com/office/officeart/2005/8/layout/radial2"/>
    <dgm:cxn modelId="{D7CE06EB-E60B-ED43-BF60-A3804DB1959D}" type="presParOf" srcId="{68C16F8D-50CB-ED46-9E44-59D413859A31}" destId="{F603C63E-47F2-D948-AE8F-1452A4AB2779}" srcOrd="1" destOrd="0" presId="urn:microsoft.com/office/officeart/2005/8/layout/radial2"/>
    <dgm:cxn modelId="{68A5FEAB-B270-2541-8A36-D6E7E637A33F}" type="presParOf" srcId="{7CE2A523-BEEE-A245-9717-36AA2F374EA9}" destId="{25CD89D0-33BD-2641-B3D2-6593D13A722E}" srcOrd="5" destOrd="0" presId="urn:microsoft.com/office/officeart/2005/8/layout/radial2"/>
    <dgm:cxn modelId="{84984279-4CB2-E54F-A4A0-B7346A337FCA}" type="presParOf" srcId="{7CE2A523-BEEE-A245-9717-36AA2F374EA9}" destId="{C94E5EB6-D3CC-3B49-80D3-317EEA7FC6B6}" srcOrd="6" destOrd="0" presId="urn:microsoft.com/office/officeart/2005/8/layout/radial2"/>
    <dgm:cxn modelId="{5A122E37-3F06-214A-AD78-774253E04EA0}" type="presParOf" srcId="{C94E5EB6-D3CC-3B49-80D3-317EEA7FC6B6}" destId="{EF054D7D-41A1-274D-B59D-435E40DCA23A}" srcOrd="0" destOrd="0" presId="urn:microsoft.com/office/officeart/2005/8/layout/radial2"/>
    <dgm:cxn modelId="{2D49E645-266B-0C45-8230-0A3BFE350BB2}" type="presParOf" srcId="{C94E5EB6-D3CC-3B49-80D3-317EEA7FC6B6}" destId="{F24729C3-9F6F-1645-A8E0-AA37AEAF18C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D89D0-33BD-2641-B3D2-6593D13A722E}">
      <dsp:nvSpPr>
        <dsp:cNvPr id="0" name=""/>
        <dsp:cNvSpPr/>
      </dsp:nvSpPr>
      <dsp:spPr>
        <a:xfrm rot="2100131">
          <a:off x="4504906" y="3469033"/>
          <a:ext cx="835123" cy="38408"/>
        </a:xfrm>
        <a:custGeom>
          <a:avLst/>
          <a:gdLst/>
          <a:ahLst/>
          <a:cxnLst/>
          <a:rect l="0" t="0" r="0" b="0"/>
          <a:pathLst>
            <a:path>
              <a:moveTo>
                <a:pt x="0" y="19204"/>
              </a:moveTo>
              <a:lnTo>
                <a:pt x="835123" y="192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EBB06-295A-C54F-86BE-5796CA41A840}">
      <dsp:nvSpPr>
        <dsp:cNvPr id="0" name=""/>
        <dsp:cNvSpPr/>
      </dsp:nvSpPr>
      <dsp:spPr>
        <a:xfrm rot="21195137">
          <a:off x="4577773" y="2460512"/>
          <a:ext cx="767484" cy="38408"/>
        </a:xfrm>
        <a:custGeom>
          <a:avLst/>
          <a:gdLst/>
          <a:ahLst/>
          <a:cxnLst/>
          <a:rect l="0" t="0" r="0" b="0"/>
          <a:pathLst>
            <a:path>
              <a:moveTo>
                <a:pt x="0" y="19204"/>
              </a:moveTo>
              <a:lnTo>
                <a:pt x="767484" y="192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9D981-4F43-544A-B943-2E88931C15CD}">
      <dsp:nvSpPr>
        <dsp:cNvPr id="0" name=""/>
        <dsp:cNvSpPr/>
      </dsp:nvSpPr>
      <dsp:spPr>
        <a:xfrm rot="19038174">
          <a:off x="4474719" y="1523802"/>
          <a:ext cx="797669" cy="38408"/>
        </a:xfrm>
        <a:custGeom>
          <a:avLst/>
          <a:gdLst/>
          <a:ahLst/>
          <a:cxnLst/>
          <a:rect l="0" t="0" r="0" b="0"/>
          <a:pathLst>
            <a:path>
              <a:moveTo>
                <a:pt x="0" y="19204"/>
              </a:moveTo>
              <a:lnTo>
                <a:pt x="797669" y="192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D626-2E69-7347-BE23-E953E32E8BE8}">
      <dsp:nvSpPr>
        <dsp:cNvPr id="0" name=""/>
        <dsp:cNvSpPr/>
      </dsp:nvSpPr>
      <dsp:spPr>
        <a:xfrm>
          <a:off x="2432717" y="1366078"/>
          <a:ext cx="2526722" cy="252672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4DB1E2-62D0-424E-8D16-D02317AD03BA}">
      <dsp:nvSpPr>
        <dsp:cNvPr id="0" name=""/>
        <dsp:cNvSpPr/>
      </dsp:nvSpPr>
      <dsp:spPr>
        <a:xfrm>
          <a:off x="4965764" y="503"/>
          <a:ext cx="1516033" cy="1516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imes New Roman" charset="0"/>
              <a:ea typeface="Times New Roman" charset="0"/>
              <a:cs typeface="Times New Roman" charset="0"/>
            </a:rPr>
            <a:t>Stateful (Markovian)</a:t>
          </a:r>
        </a:p>
      </dsp:txBody>
      <dsp:txXfrm>
        <a:off x="5187782" y="222521"/>
        <a:ext cx="1071997" cy="1071997"/>
      </dsp:txXfrm>
    </dsp:sp>
    <dsp:sp modelId="{E8DF503A-EDD5-F044-BDDF-0E2A326CDE95}">
      <dsp:nvSpPr>
        <dsp:cNvPr id="0" name=""/>
        <dsp:cNvSpPr/>
      </dsp:nvSpPr>
      <dsp:spPr>
        <a:xfrm>
          <a:off x="5337349" y="1587546"/>
          <a:ext cx="1516033" cy="1516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charset="0"/>
              <a:ea typeface="Times New Roman" charset="0"/>
              <a:cs typeface="Times New Roman" charset="0"/>
            </a:rPr>
            <a:t>Stateless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charset="0"/>
              <a:ea typeface="Times New Roman" charset="0"/>
              <a:cs typeface="Times New Roman" charset="0"/>
            </a:rPr>
            <a:t>(Stochastic)</a:t>
          </a:r>
        </a:p>
      </dsp:txBody>
      <dsp:txXfrm>
        <a:off x="5559367" y="1809564"/>
        <a:ext cx="1071997" cy="1071997"/>
      </dsp:txXfrm>
    </dsp:sp>
    <dsp:sp modelId="{EF054D7D-41A1-274D-B59D-435E40DCA23A}">
      <dsp:nvSpPr>
        <dsp:cNvPr id="0" name=""/>
        <dsp:cNvSpPr/>
      </dsp:nvSpPr>
      <dsp:spPr>
        <a:xfrm>
          <a:off x="5127403" y="3404541"/>
          <a:ext cx="1516033" cy="1516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charset="0"/>
              <a:ea typeface="Times New Roman" charset="0"/>
              <a:cs typeface="Times New Roman" charset="0"/>
            </a:rPr>
            <a:t>Adversarial</a:t>
          </a:r>
        </a:p>
      </dsp:txBody>
      <dsp:txXfrm>
        <a:off x="5349421" y="3626559"/>
        <a:ext cx="1071997" cy="1071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88B2C-A28C-214B-B245-E9C1C00567B3}" type="datetimeFigureOut">
              <a:rPr lang="en-US"/>
              <a:t>7/1/18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96B4F-9E54-A446-AC69-E80B4BA432E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74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45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14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5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6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25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8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4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8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2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3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4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8384" y="657226"/>
            <a:ext cx="9144000" cy="3328988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An introduction to Multi-Armed Bandits for Wireless Communications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448907" y="3643311"/>
            <a:ext cx="5342954" cy="1871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Francesc Wilhelmi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77" y="5099665"/>
            <a:ext cx="3767613" cy="13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2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55916"/>
              </p:ext>
            </p:extLst>
          </p:nvPr>
        </p:nvGraphicFramePr>
        <p:xfrm>
          <a:off x="-1821409" y="1813443"/>
          <a:ext cx="11841480" cy="525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6824798" y="3371467"/>
            <a:ext cx="3195273" cy="34621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5411996" y="1813443"/>
            <a:ext cx="6260891" cy="1255402"/>
            <a:chOff x="5117529" y="877"/>
            <a:chExt cx="3070660" cy="1255402"/>
          </a:xfrm>
        </p:grpSpPr>
        <p:sp>
          <p:nvSpPr>
            <p:cNvPr id="10" name="Rectangle 9"/>
            <p:cNvSpPr/>
            <p:nvPr/>
          </p:nvSpPr>
          <p:spPr>
            <a:xfrm>
              <a:off x="5846340" y="877"/>
              <a:ext cx="1883103" cy="125540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117529" y="877"/>
              <a:ext cx="3070660" cy="12554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28600" lvl="1" indent="-228600" algn="just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b="1" kern="1200" dirty="0">
                  <a:latin typeface="Times New Roman" charset="0"/>
                  <a:ea typeface="Times New Roman" charset="0"/>
                  <a:cs typeface="Times New Roman" charset="0"/>
                </a:rPr>
                <a:t>Rested (frozen/sleeping):</a:t>
              </a:r>
              <a:r>
                <a:rPr lang="en-US" sz="2400" kern="1200" dirty="0">
                  <a:latin typeface="Times New Roman" charset="0"/>
                  <a:ea typeface="Times New Roman" charset="0"/>
                  <a:cs typeface="Times New Roman" charset="0"/>
                </a:rPr>
                <a:t> the state of a given arm only changes when pulled</a:t>
              </a:r>
            </a:p>
            <a:p>
              <a:pPr marL="228600" lvl="1" indent="-228600" algn="just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b="1" kern="1200" dirty="0">
                  <a:latin typeface="Times New Roman" charset="0"/>
                  <a:ea typeface="Times New Roman" charset="0"/>
                  <a:cs typeface="Times New Roman" charset="0"/>
                </a:rPr>
                <a:t>Restless: </a:t>
              </a:r>
              <a:r>
                <a:rPr lang="en-US" sz="2400" kern="1200" dirty="0">
                  <a:latin typeface="Times New Roman" charset="0"/>
                  <a:ea typeface="Times New Roman" charset="0"/>
                  <a:cs typeface="Times New Roman" charset="0"/>
                </a:rPr>
                <a:t>the state of every arm changes regardless of the player’s action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5411997" y="5312669"/>
            <a:ext cx="6871197" cy="13870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1" algn="just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Rewards generation cannot be attributed to any stochastic assumption</a:t>
            </a:r>
          </a:p>
          <a:p>
            <a:pPr marL="342900" lvl="1" indent="-342900" algn="just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Oblivious adversaries</a:t>
            </a:r>
          </a:p>
          <a:p>
            <a:pPr marL="342900" lvl="1" indent="-342900" algn="just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Non-oblivious adversaries 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(min-max strategies)</a:t>
            </a:r>
          </a:p>
        </p:txBody>
      </p:sp>
      <p:sp>
        <p:nvSpPr>
          <p:cNvPr id="2" name="Rectangle 1"/>
          <p:cNvSpPr/>
          <p:nvPr/>
        </p:nvSpPr>
        <p:spPr>
          <a:xfrm>
            <a:off x="5411998" y="3590739"/>
            <a:ext cx="651806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reward generation process is stochastic (stationary or non-stationary density function), and 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is </a:t>
            </a:r>
            <a:r>
              <a:rPr lang="en-US" sz="2400" smtClean="0">
                <a:latin typeface="Times New Roman" charset="0"/>
                <a:ea typeface="Times New Roman" charset="0"/>
                <a:cs typeface="Times New Roman" charset="0"/>
              </a:rPr>
              <a:t>independent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and identically distributed (IID) </a:t>
            </a:r>
          </a:p>
        </p:txBody>
      </p:sp>
      <p:sp>
        <p:nvSpPr>
          <p:cNvPr id="3" name="Left Brace 2"/>
          <p:cNvSpPr/>
          <p:nvPr/>
        </p:nvSpPr>
        <p:spPr>
          <a:xfrm>
            <a:off x="5130882" y="1813443"/>
            <a:ext cx="200025" cy="13726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5130881" y="3449164"/>
            <a:ext cx="200025" cy="13726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5130880" y="5312669"/>
            <a:ext cx="200025" cy="13726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MABs Taxonomy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Other Categorizations (II)</a:t>
            </a:r>
          </a:p>
        </p:txBody>
      </p:sp>
    </p:spTree>
    <p:extLst>
      <p:ext uri="{BB962C8B-B14F-4D97-AF65-F5344CB8AC3E}">
        <p14:creationId xmlns:p14="http://schemas.microsoft.com/office/powerpoint/2010/main" val="150783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MABs Taxonomy </a:t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Other </a:t>
            </a: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Categorizations (III)</a:t>
            </a:r>
            <a:endParaRPr lang="en-GB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pPr marL="228600" lvl="1" algn="just">
              <a:spcBef>
                <a:spcPts val="1000"/>
              </a:spcBef>
            </a:pPr>
            <a:r>
              <a:rPr lang="en-GB" sz="2800" b="1" dirty="0">
                <a:latin typeface="Times New Roman" charset="0"/>
                <a:ea typeface="Times New Roman" charset="0"/>
                <a:cs typeface="Times New Roman" charset="0"/>
              </a:rPr>
              <a:t>Contextual bandits </a:t>
            </a:r>
            <a:r>
              <a:rPr lang="en-GB" sz="2800" dirty="0" smtClean="0">
                <a:latin typeface="Times New Roman" charset="0"/>
                <a:ea typeface="Times New Roman" charset="0"/>
                <a:cs typeface="Times New Roman" charset="0"/>
              </a:rPr>
              <a:t>[8-9]: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in addition to the reward, some other useful information is provided to the agent</a:t>
            </a:r>
            <a:endParaRPr lang="en-GB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28600" lvl="1" algn="just">
              <a:spcBef>
                <a:spcPts val="1000"/>
              </a:spcBef>
            </a:pPr>
            <a:r>
              <a:rPr lang="en-GB" sz="2800" b="1" dirty="0">
                <a:latin typeface="Times New Roman" charset="0"/>
                <a:ea typeface="Times New Roman" charset="0"/>
                <a:cs typeface="Times New Roman" charset="0"/>
              </a:rPr>
              <a:t>Combinatorial bandits </a:t>
            </a:r>
            <a:r>
              <a:rPr lang="en-GB" sz="2800" dirty="0" smtClean="0">
                <a:latin typeface="Times New Roman" charset="0"/>
                <a:ea typeface="Times New Roman" charset="0"/>
                <a:cs typeface="Times New Roman" charset="0"/>
              </a:rPr>
              <a:t>[10-11]: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there is a relationship between arms</a:t>
            </a:r>
            <a:endParaRPr lang="en-GB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28600" lvl="1" algn="just">
              <a:spcBef>
                <a:spcPts val="1000"/>
              </a:spcBef>
            </a:pPr>
            <a:r>
              <a:rPr lang="en-GB" sz="2800" b="1" dirty="0">
                <a:latin typeface="Times New Roman" charset="0"/>
                <a:ea typeface="Times New Roman" charset="0"/>
                <a:cs typeface="Times New Roman" charset="0"/>
              </a:rPr>
              <a:t>Mortal bandits </a:t>
            </a:r>
            <a:r>
              <a:rPr lang="en-GB" sz="2800" dirty="0" smtClean="0">
                <a:latin typeface="Times New Roman" charset="0"/>
                <a:ea typeface="Times New Roman" charset="0"/>
                <a:cs typeface="Times New Roman" charset="0"/>
              </a:rPr>
              <a:t>[12]: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arms are available for a certain amount of time</a:t>
            </a:r>
          </a:p>
          <a:p>
            <a:pPr algn="just"/>
            <a:r>
              <a:rPr lang="en-GB" b="1" dirty="0">
                <a:latin typeface="Times New Roman" charset="0"/>
                <a:ea typeface="Times New Roman" charset="0"/>
                <a:cs typeface="Times New Roman" charset="0"/>
              </a:rPr>
              <a:t>MABs with multiple plays </a:t>
            </a:r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[13-15]: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a player can pick several arms simultaneously</a:t>
            </a:r>
          </a:p>
          <a:p>
            <a:pPr algn="just"/>
            <a:r>
              <a:rPr lang="en-GB" b="1" dirty="0">
                <a:latin typeface="Times New Roman" charset="0"/>
                <a:ea typeface="Times New Roman" charset="0"/>
                <a:cs typeface="Times New Roman" charset="0"/>
              </a:rPr>
              <a:t>Pure exploration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16-17]: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gain the most knowledge over </a:t>
            </a:r>
            <a:r>
              <a:rPr lang="en-GB" i="1" dirty="0">
                <a:latin typeface="Times New Roman" charset="0"/>
                <a:ea typeface="Times New Roman" charset="0"/>
                <a:cs typeface="Times New Roman" charset="0"/>
              </a:rPr>
              <a:t>t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by exploring, in order to maximize the likelihood of picking the best arm in </a:t>
            </a:r>
            <a:r>
              <a:rPr lang="en-GB" i="1" dirty="0">
                <a:latin typeface="Times New Roman" charset="0"/>
                <a:ea typeface="Times New Roman" charset="0"/>
                <a:cs typeface="Times New Roman" charset="0"/>
              </a:rPr>
              <a:t>t+1</a:t>
            </a:r>
          </a:p>
          <a:p>
            <a:pPr algn="just"/>
            <a:r>
              <a:rPr lang="en-GB" b="1" dirty="0">
                <a:latin typeface="Times New Roman" charset="0"/>
                <a:ea typeface="Times New Roman" charset="0"/>
                <a:cs typeface="Times New Roman" charset="0"/>
              </a:rPr>
              <a:t>Dueling bandits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 [</a:t>
            </a:r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18]: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the player chooses a pair of arms in each round and observe only their performances (duel between arms)</a:t>
            </a:r>
          </a:p>
        </p:txBody>
      </p:sp>
    </p:spTree>
    <p:extLst>
      <p:ext uri="{BB962C8B-B14F-4D97-AF65-F5344CB8AC3E}">
        <p14:creationId xmlns:p14="http://schemas.microsoft.com/office/powerpoint/2010/main" val="1626123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Well-known Algorithms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9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Well-known Algorithms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GB" sz="3200" dirty="0" smtClean="0">
                <a:latin typeface="Times New Roman" charset="0"/>
                <a:ea typeface="Times New Roman" charset="0"/>
                <a:cs typeface="Times New Roman" charset="0"/>
              </a:rPr>
              <a:t>Greedy Learning</a:t>
            </a:r>
            <a:endParaRPr lang="en-GB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228600" lvl="1" algn="just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greedy [29]</a:t>
                </a: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choose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𝑈𝑛𝑖𝑓</m:t>
                    </m:r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endParaRPr lang="en-US" sz="24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Otherwise, choose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n-US" sz="24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∈</m:t>
                    </m:r>
                    <m:func>
                      <m:funcPr>
                        <m:ctrlPr>
                          <a:rPr lang="en-US" sz="2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arg</m:t>
                            </m:r>
                            <m:r>
                              <a:rPr lang="en-US" sz="2400" b="0" i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sz="24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Explores inefficiently</a:t>
                </a: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With fixed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𝜀</m:t>
                    </m:r>
                  </m:oMath>
                </a14:m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the average regret grows linearly</a:t>
                </a: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Time-dependent </a:t>
                </a:r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exploration rate 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favors efficiency: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𝜀</m:t>
                        </m:r>
                      </m:e>
                      <m:sub>
                        <m:r>
                          <a:rPr lang="es-ES" sz="28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s-ES" sz="28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s-ES" sz="28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s-ES" sz="28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8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22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Well-known Algorithms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GB" sz="3200" dirty="0" smtClean="0">
                <a:latin typeface="Times New Roman" charset="0"/>
                <a:ea typeface="Times New Roman" charset="0"/>
                <a:cs typeface="Times New Roman" charset="0"/>
              </a:rPr>
              <a:t>Optimistic</a:t>
            </a:r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GB" sz="3200" dirty="0" smtClean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endParaRPr lang="en-GB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23271" cy="4351338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Upper Confidence Bound (UCB) [3, 28]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Assumes certain distributions for the rewards and picks the optimal arm accordingly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The action-selection process not only takes the magnitude of the reward into account, but the estimated deviations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659" y="2341434"/>
            <a:ext cx="4889910" cy="27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Well-known Algorithms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GB" sz="3200" dirty="0" smtClean="0">
                <a:latin typeface="Times New Roman" charset="0"/>
                <a:ea typeface="Times New Roman" charset="0"/>
                <a:cs typeface="Times New Roman" charset="0"/>
              </a:rPr>
              <a:t>Probability Matching Learning</a:t>
            </a:r>
            <a:endParaRPr lang="en-GB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98574" cy="4351338"/>
          </a:xfrm>
        </p:spPr>
        <p:txBody>
          <a:bodyPr>
            <a:normAutofit fontScale="92500" lnSpcReduction="20000"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Thompson sampling [30]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Has been shown to achieve strong performance guarantees, often better than those warranted by UCB [31, 32, 33]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It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constructs a probabilistic model of the rewards and assumes a prior distribution of the parameters of said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mr-IN" sz="2800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s-E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Then, it chooses the arm matching the probability of being optimal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Very popular because it is computationally cheap and offers good results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2380226"/>
            <a:ext cx="4445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Single-Agent vs Multi-Agent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MABs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76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Single-Agent vs Multi-Agent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MABs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SA-MAB: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mainly concerned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sequential online decision making problem in an unknown environment</a:t>
            </a:r>
          </a:p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MA-MAB: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where Game Theory and MABs meet and complement each other (competition between agents)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11" y="3673929"/>
            <a:ext cx="5065466" cy="26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8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Single-Agent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vs Multi-Agent MAB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Single-Agent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846064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Baseline: [19, 20]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Properties: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Stationarity of the environment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Pure exploration-exploitation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Regret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measurement is completely meaningful in this setting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State-of-the-Art performance bounds: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Lai and Robbins, 1985</a:t>
            </a:r>
          </a:p>
          <a:p>
            <a:pPr lvl="1" algn="just"/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al., 1987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(multiple plays)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10" y="2569824"/>
            <a:ext cx="4545979" cy="220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4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Single-Agent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vs Multi-Agent MAB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Multi-Agent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59296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Properties: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Non-stationarity of the environment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Nexus with Game Theory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 is a sub-class of the Multi-Agent MAB problem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Models: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Decentralized – Selfish behavior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– Communication among agents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Centralized – Correlated Equilibria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248" y="2386584"/>
            <a:ext cx="3844502" cy="218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308" y="2499452"/>
            <a:ext cx="5731691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PART I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Bandits Theory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3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88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 typically frame to decentralized/distributed problems, where different learners compete for the same resources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According to the way rewards are revealed, we find: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Full information game: the player knows the reward of all the actions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Partial information game: the player only knows the reward of the played action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notions of Internal and External regret are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843001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Nexus with Game Theory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N-player game whereby player </a:t>
            </a:r>
            <a:r>
              <a:rPr lang="en-US" i="1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competes with N-1 opponents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goal is to determine convergence to some kind of equilibrium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 two-person zero-sum games, NE can be achieved if both players adopt an external-regret minimizing strategy.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However, this does not hold for general N-player games!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need to provide internal-regret minimizing strategies in order to converge to a Correlated Equilibrium (holds for the empirical joint frequencies)</a:t>
            </a:r>
          </a:p>
        </p:txBody>
      </p:sp>
    </p:spTree>
    <p:extLst>
      <p:ext uri="{BB962C8B-B14F-4D97-AF65-F5344CB8AC3E}">
        <p14:creationId xmlns:p14="http://schemas.microsoft.com/office/powerpoint/2010/main" val="32653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Internal and External regret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902753"/>
                  </p:ext>
                </p:extLst>
              </p:nvPr>
            </p:nvGraphicFramePr>
            <p:xfrm>
              <a:off x="1739392" y="2100410"/>
              <a:ext cx="8128000" cy="191033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4064000"/>
                    <a:gridCol w="4064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Internal Regret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External Regret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</a:t>
                          </a:r>
                          <a:r>
                            <a:rPr lang="en-US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the loss incurred by changing actions in a pairwise manner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 the expected reward of the actual mixed</a:t>
                          </a:r>
                          <a:r>
                            <a:rPr lang="en-US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strategy with the best action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𝑖𝑛𝑡</m:t>
                                    </m:r>
                                  </m:sup>
                                </m:sSubSup>
                                <m:r>
                                  <a:rPr lang="es-ES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b="0" i="0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,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𝑗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 …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𝐾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𝑡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−</m:t>
                                        </m:r>
                                      </m:e>
                                    </m:nary>
                                  </m:e>
                                </m:func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</m:t>
                                    </m:r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,</m:t>
                                    </m:r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𝑒𝑥𝑡</m:t>
                                    </m:r>
                                  </m:sup>
                                </m:sSubSup>
                                <m:r>
                                  <a:rPr lang="es-ES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b="0" i="0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 …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𝐾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𝑡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is-I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𝑘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902753"/>
                  </p:ext>
                </p:extLst>
              </p:nvPr>
            </p:nvGraphicFramePr>
            <p:xfrm>
              <a:off x="1739392" y="2100410"/>
              <a:ext cx="8128000" cy="191947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4064000"/>
                    <a:gridCol w="4064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Internal Regret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External Regret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</a:t>
                          </a:r>
                          <a:r>
                            <a:rPr lang="en-US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the loss incurred by changing actions in a pairwise manner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 the expected reward of the actual mixed</a:t>
                          </a:r>
                          <a:r>
                            <a:rPr lang="en-US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strategy with the best action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085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0" t="-114000" r="-100300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50" t="-114000" r="-300" b="-1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09258" y="4849792"/>
                <a:ext cx="2788268" cy="66434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s-ES" sz="360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𝑒𝑥𝑡</m:t>
                        </m:r>
                      </m:sup>
                    </m:sSubSup>
                    <m:r>
                      <a:rPr lang="es-ES" sz="36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≤</m:t>
                    </m:r>
                  </m:oMath>
                </a14:m>
                <a:r>
                  <a:rPr lang="es-ES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s-ES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𝑖𝑛𝑡</m:t>
                        </m:r>
                      </m:sup>
                    </m:sSubSup>
                  </m:oMath>
                </a14:m>
                <a:endParaRPr lang="en-US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258" y="4849792"/>
                <a:ext cx="2788268" cy="6643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/>
          <p:cNvSpPr/>
          <p:nvPr/>
        </p:nvSpPr>
        <p:spPr>
          <a:xfrm>
            <a:off x="5573268" y="4142232"/>
            <a:ext cx="460248" cy="576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4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External-regret minimizing Algorithms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Weighted Average Prediction (WAP)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Hedge [4], variant of [21] for full information games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EXP3 [2]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Following the Perturbed Leader (FPL) [22], an online learning extension of [23]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Implicitly Normalized Forecaster (INF)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Algorithm [24, 25]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Internal-Regret Minimizing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Algorithm [26]</a:t>
            </a:r>
          </a:p>
        </p:txBody>
      </p:sp>
    </p:spTree>
    <p:extLst>
      <p:ext uri="{BB962C8B-B14F-4D97-AF65-F5344CB8AC3E}">
        <p14:creationId xmlns:p14="http://schemas.microsoft.com/office/powerpoint/2010/main" val="139822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Internal-regret </a:t>
            </a: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minimizing Algorithms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External-regret minimizing algorithms have been shown to work only for N = 2 players, thus NE or CE cannot be guaranteed for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 ≥ 3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if every player uses an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internal-regret minimizing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strategy, “the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joint empirical frequencies of plays converge to a correlated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equilibrium”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Experimental Regret Testing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(ERT)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[27] has been shown to exhibit internal-regret minimization</a:t>
            </a:r>
          </a:p>
        </p:txBody>
      </p:sp>
    </p:spTree>
    <p:extLst>
      <p:ext uri="{BB962C8B-B14F-4D97-AF65-F5344CB8AC3E}">
        <p14:creationId xmlns:p14="http://schemas.microsoft.com/office/powerpoint/2010/main" val="997534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109" y="2617984"/>
            <a:ext cx="7856823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PART II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Bandits in Wireless Communications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4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Previous Work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670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Previous Work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MABs in Wireless Communications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MP-MABs for Opportunistic Spectrum Access [34-38]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Joint Channel Selection and Power Control in Cognitive Radio Networks [39]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inter-cell interference coordination [40]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user association in small cell networks [41]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Multi-path routing [42]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Dynamic rate and channel selection [43]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Unlicensed LTE/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WiFi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Coexistence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44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65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Previous Work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MP-MABs in Cognitive Radio problems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Cognitive Radio problems have raised attention, due to its decentralized (or distributed) nature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Therefore, the MP-MABs setting have been shown to properly fit to Cognitive Radio Networks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Several efforts have been done to provide mechanisms whereby multiple users converge to the optimal solution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Baseline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45]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Combinatorial approach [46, 47]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TDFS approach [48]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User-specific penalties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39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Calibrated Forecasting [37]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33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910" y="2524851"/>
            <a:ext cx="4900748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96793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Previous Considerations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26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Previous Considerations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Typical Assumptions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Remarkable guarantees (convergence, performance, etc.) are often achieved only if certain assumptions hold:</a:t>
            </a: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01975"/>
              </p:ext>
            </p:extLst>
          </p:nvPr>
        </p:nvGraphicFramePr>
        <p:xfrm>
          <a:off x="843116" y="2984500"/>
          <a:ext cx="10586884" cy="3479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293442"/>
                <a:gridCol w="52934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Assumption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Drawbacks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All the players use the same strategy </a:t>
                      </a:r>
                    </a:p>
                    <a:p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feasible in dense and heterogeneous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scenarios 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number of users is fixed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and known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While the former implies that the network remains static, the latter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entails communication or additional hardware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User-specific penalties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are applied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 strong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knowledge on the scenario must be known on before-hand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reward generation process is relaxed and only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depends on the own actions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Unfeasible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in potentially overlapping scenarios, where the outer interference severely affects to the performance of a given WN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28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Previous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Considerations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Reward Distributions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Typical action-selection strategies assume well-known distributions (e.g., Gaussian) for the reward, which allows to effectively address the exploration-exploitation trade-off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reward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distributions are hard to model in WNs, especially in adversarial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environments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Then, performance guarantees cannot be assured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Nevertheless, good results have been shown on assuming Gaussian distributions for the Spatial Reuse problem [49, 50]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83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sz="5400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Learning in Adversarial WLANs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9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Learning in Adversarial WLANs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Learning Procedure (I)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30" y="1989318"/>
            <a:ext cx="4145280" cy="349300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5485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 practice, the AP may incorporate an agent that performs learning operations according to the information received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Extensions of the decentralized case would entail communication  and cooperation between agents</a:t>
            </a:r>
          </a:p>
        </p:txBody>
      </p:sp>
    </p:spTree>
    <p:extLst>
      <p:ext uri="{BB962C8B-B14F-4D97-AF65-F5344CB8AC3E}">
        <p14:creationId xmlns:p14="http://schemas.microsoft.com/office/powerpoint/2010/main" val="136413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Learning in Adversarial WLANs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Learning Procedure (II)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81" y="2022269"/>
            <a:ext cx="8776372" cy="399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77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Learning in Adversarial WLANs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MABs formulation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Let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there be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={1, …, 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 the set of potentially overlapping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WLANs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Each WLAN can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choose from a range of actions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={1, …, 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which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refer to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certain configurations (e.g., transmit power)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Initially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, the estimate reward of each action available in any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WLAN,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k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{1, …, 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, is set to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	</a:t>
                </a:r>
                <a:endParaRPr lang="en-US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At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every iteration, each WLAN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selects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an arm randomly according its action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selection-strategy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After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choosing an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dirty="0">
                        <a:latin typeface="Cambria Math" charset="0"/>
                        <a:ea typeface="Cambria Math" charset="0"/>
                        <a:cs typeface="Cambria Math" charset="0"/>
                      </a:rPr>
                      <m:t>k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at iteration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each WLAN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observes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the reward generated by the environment,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k</m:t>
                        </m:r>
                        <m: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, which is based on the experienced throughput that depends on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1)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its own action and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2) the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actions made by the overlapping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WLANs 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new information is used for updating the knowledge on the available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arms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782" r="-986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19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Learning in Adversarial WLANs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Reward Generation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is generated after a WLAN (or a set of WLANs) make an action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It may be “selfish” or “collaborative”, according to the performance measure considered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quantifies the performance experienced by the WLAN, so it may refer to: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Throughput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Packets sent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Delay</a:t>
            </a:r>
          </a:p>
          <a:p>
            <a:pPr lvl="1" algn="just"/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107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Learning in Adversarial WLANs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Reward Normalization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It is very important to normalize the obtained reward (which may be of great magnitude), in order to let the algorithms operate properly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normalization is done according to the optimal performance, which may be unknown and unfeasible to be derived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Thus, reasonable upper bounds can be provided for normalization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Maximum achievable data rate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Theoretical capacity</a:t>
            </a:r>
          </a:p>
          <a:p>
            <a:pPr lvl="1" algn="just"/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297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Some Conclusions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70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Basics on MABs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7138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Multi-Armed Bandits (MABs) problem addresses the exploration-exploitation trade-off in face of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uncertainty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Classically, a gambler attempts to maximize the profits among a set of slot machines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Often, we refer to the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 expected cumulative regret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to quantify the performance of a given action-selection strategy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Take the oracle’s policy as a reference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Convergence analysis: anytime, fixed-horizon or asymptotic optimality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338" y="2884487"/>
            <a:ext cx="3350420" cy="22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43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Some Conclusions</a:t>
            </a:r>
            <a:b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learning process in wireless networks can be really slow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need to question ourselves: is it worth?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Convergence guarantees may not exist, neither logarithmic regret decreasing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Decentralized settings are, in practice, unfeasible 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performance maximization can be provided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Feasibility of applying learning in wireless networks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(message exchanging)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Centralized system (correlated equilibrium)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59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[1]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Katehakis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M. N.,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Veinott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Jr, A. F. (1987). The multi-armed bandit problem: decomposition and computation.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Mathematics of Operations Research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(2), 262-268.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[2] Gittins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J.,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Glazebrook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K., &amp; Weber, R. (2011).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Multi-armed bandit allocation indices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. John Wiley &amp; Sons.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[3] Auer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N., &amp; Fischer, P. (2002). Finite-time analysis of the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bandit problem.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47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(2-3), 235-256.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[4] Auer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N., Freund, Y.,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Schapire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R. E. (1995, October). Gambling in a rigged casino: The adversarial multi-armed bandit problem. In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Foundations of Computer Science, 1995. Proceedings., 36th Annual Symposium on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(pp. 322-331). IEEE.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[5] </a:t>
            </a:r>
            <a:r>
              <a:rPr lang="en-US" sz="2100" dirty="0" err="1" smtClean="0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S.,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 (2012). Regret analysis of stochastic and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multi-armed bandit problems.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Foundations and Trends® in 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(1), 1-122.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[6] </a:t>
            </a:r>
            <a:r>
              <a:rPr lang="en-US" sz="2100" dirty="0" err="1" smtClean="0">
                <a:latin typeface="Times New Roman" charset="0"/>
                <a:ea typeface="Times New Roman" charset="0"/>
                <a:cs typeface="Times New Roman" charset="0"/>
              </a:rPr>
              <a:t>Vermorel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Mohri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M. (2005, October). Multi-armed bandit algorithms and empirical evaluation. In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European conference on 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(pp. 437-448). Springer, Berlin, Heidelberg</a:t>
            </a: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[7] Auer, Peter, et al. "The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bandit problem."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SIAM journal on computing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32.1 (2002): 48-77.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[8]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Slivkins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A. (2014). Contextual bandits with similarity information.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Journal of Machine Learning Research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15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(1), 2533-2568.</a:t>
            </a:r>
          </a:p>
          <a:p>
            <a:pPr marL="0" indent="0">
              <a:buNone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18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Agrawal, S., &amp; Goyal, N. (2013, February). Thompson sampling for contextual bandits with linear payoffs.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127-135).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[10]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Lugosi, G. (2012). Combinatorial bandits.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Computer and System Sciences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78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1404-1422.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[11]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Chen, W., Wang, Y., &amp; Yuan, Y. (2013, February). Combinatorial multi-armed bandit: General framework and applications.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151-159).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[12]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Chakrabarti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D., Kumar, R.,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Radlinski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F.,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Upfal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E. (2009). Mortal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273-280).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[13]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Varaiya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Walrand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(1987). Asymptotically efficient allocation rules for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 with multiple plays-Part I: IID rewards.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Automatic Control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968-976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[14]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Varaiya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Walrand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(1987). Asymptotically efficient allocation rules for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 with multiple plays-Part II: Markovian rewards.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Automatic Control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977-982.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[15] Komiyama, J., Honda, J., &amp; Nakagawa, H. (2015). Optimal regret analysis of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thompson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sampling in stochastic multi-armed bandit problem with multiple plays.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arXiv:1506.00779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97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[16]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R., &amp; Stoltz, G. (2011). Pure exploration in finitely-armed and continuous-armed bandits.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Theoretical Computer Science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412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(19), 1832-1852.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17]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Chen, S., Lin, T., King, I.,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Lyu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R., &amp; Chen, W. (2014). Combinatorial pure exploration of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379-387).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18]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Yue, Y., Broder, J., Kleinberg,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Joachims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T. (2012). The k-armed dueling bandits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Computer and System Sciences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78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1538-1556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Robbins, H. (1985). Some aspects of the sequential design of experiments.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Herbert Robbins Selected Papers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169-177). Springer, New York, NY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Thompson, W. R. (1933). On the likelihood that one unknown probability exceeds another in view of the evidence of two samples.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Biometrika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(3/4), 285-294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Littlestone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N.,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Warmuth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K. (1994). The weighted majority algorithm.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Information and computation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108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(2), 212-261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[22]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Kujala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Elomaa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T. (2007, October). Following the perturbed leader to gamble at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Algorithmic Learning Theory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166-180). Springer, Berlin, Heidelberg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[23]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Hannan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(1957). Approximation to Bayes risk in repeated play.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Contributions to the Theory of Games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97-139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9156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[24]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Audibert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 (2009, June). Minimax policies for adversarial and stochastic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COLT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217-226).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[25]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Audibert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 (2010). Regret bounds and minimax policies under partial monitoring.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Machine Learning Research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11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(Oct), 2785-2836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[26]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Stoltz, G., &amp; Lugosi, G. (2005). Internal regret in on-line portfolio selection.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59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(1-2), 125-159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[27]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Lugosi, G. (2006).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Prediction, learning, and games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Cambridge university press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Agrawal, R. (1995). Sample mean based index policies by o (log n) regret for the multi-armed bandit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Applied Probability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(4), 1054-1078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Sutton, R. S.,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Barto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 G. (1998).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Reinforcement learning: An introduction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(Vol. 1, No. 1). Cambridge: MIT press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[30]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William R Thompson. On the likelihood that one unknown probability exceeds another in view of the evidence of two samples.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Biometrika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25(3/4):285–294, 1933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[31]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Shipra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Navin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Goyal. Analysis of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thompson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sampling for the multi-armed bandit problem. In Conference on Learning Theory, pages 39–1, 2012. </a:t>
            </a:r>
          </a:p>
        </p:txBody>
      </p:sp>
    </p:spTree>
    <p:extLst>
      <p:ext uri="{BB962C8B-B14F-4D97-AF65-F5344CB8AC3E}">
        <p14:creationId xmlns:p14="http://schemas.microsoft.com/office/powerpoint/2010/main" val="1827183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32]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Emilie Kaufmann, Nathaniel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Korda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R´emi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Thompson sampling: An asymptotically optimal finite time analysis. In Algorithmic Learning Theory, pages 199–213. Springer, 2012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[33]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Nathaniel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Korda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Emilie Kaufmann, and Remi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Thompson sampling for 1- dimensional exponential family bandits. In C. J. C. Burges, L.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Bottou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M. Welling, Z.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Ghahramani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and K. Q. Weinberger, editors, Advances in Neural Information Processing Systems 26, pages 1448–1456. Curran Associates, Inc., 2013. </a:t>
            </a:r>
            <a:endParaRPr lang="en-US" sz="19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[34]  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Keqin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Liu and Qing Zhao. Distributed learning in multi-armed bandit with multiple players. IEEE Transactions on Signal Processing, 58(11):5667–5681, 2010.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[35]  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Animashree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Anandkumar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Nithin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Michael,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Ao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Kevin Tang,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Ananthram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Swami. Distributed algorithms for learning and cognitive medium access with logarithmic regret. IEEE Journal on Selected Areas in Communications, 29(4):731–745, 2011.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[36]  Jonathan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Rosenski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Ohad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Shamir,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Liran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Szlak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Multi-player bandits–a musical chairs approach. In International Conference on Machine Learning, pages 155–163, 2016.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[37]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Setareh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900" dirty="0" err="1" smtClean="0">
                <a:latin typeface="Times New Roman" charset="0"/>
                <a:ea typeface="Times New Roman" charset="0"/>
                <a:cs typeface="Times New Roman" charset="0"/>
              </a:rPr>
              <a:t>Slawomir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 smtClean="0">
                <a:latin typeface="Times New Roman" charset="0"/>
                <a:ea typeface="Times New Roman" charset="0"/>
                <a:cs typeface="Times New Roman" charset="0"/>
              </a:rPr>
              <a:t>Stanczak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Channel selection for network-assisted D2D communication via no-regret bandit learning with calibrated forecasting. IEEE 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Transactions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on Wireless Communications, 14(3):1309–1322, 2015. </a:t>
            </a:r>
            <a:endParaRPr lang="en-US" sz="19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52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[38] Di Felice, M., Chowdhury, K.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Bononi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L. (2011, December). Learning with the bandit: A cooperative spectrum selection scheme for cognitive radio networks.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Global Telecommunications Conference (GLOBECOM 2011), 2011 IEEE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39]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Setareh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Slawomir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Stanczak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Joint channel selection and power control in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infrastructureless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wireless networks: A multiplayer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framework. IEEE Transactions on Vehicular Technology, 64(10):4565–4578, 2015.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[40]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Coucheney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Khawam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K., &amp; Cohen, J. (2015, June). Multi-Armed Bandit for distributed Inter-Cell Interference Coordination.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ICC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3323-3328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&amp; Hossain, E. (2017). Distributed user association in energy harvesting dense small cell networks: A mean-field multi-armed bandit approach.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Access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3513-3523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[42] Henri, S.,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Vlachou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, C., &amp;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Thiran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, P. (2018) Multi-armed Bandit in Action: Optimizing Performance in Dynamic Hybrid Networks.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[43]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Combes,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Proutiere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 (2015). Dynamic rate and channel selection in cognitive radio systems.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910-921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[44]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Cano, C.,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 (2018). Wireless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via Convex Bandits: Unlicensed LTE/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WiFi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Coexistence.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arXiv:1802.04327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25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45]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Anandkumar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Michael, N., Tang, A. K., &amp; Swami, A. (2011). Distributed algorithms for learning and cognitive medium access with logarithmic regret.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29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(4), 731-745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[46]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Gai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Y.,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Krishnamachari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&amp; Jain, R. (2010, April). Learning multiuser channel allocations in cognitive radio networks: A combinatorial multi-armed bandit formulation.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New Frontiers in Dynamic Spectrum, 2010 IEEE Symposium 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1-9). IEEE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[47]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Gai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Y.,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Krishnamachari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&amp; Jain, R. (2012). Combinatorial network optimization with unknown variables: Multi-armed bandits with linear rewards and individual observations.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IEEE/ACM Transactions on Networking (TON)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20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1466-1478.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Liu, K., &amp; Zhao, Q. (2010). Distributed learning in multi-armed bandit with multiple players.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Signal Processing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5667-5681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Wilhelmi, F., Cano, C.,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Barrachina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-Muñoz, S. (2017). Collaborative Spatial Reuse in Wireless Networks via Selfish Multi-Armed Bandits.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arXiv:1710.11403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Wilhelmi, F.,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Barrachina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-Muñoz, S., Cano, C.,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 (2018). Potential and Pitfalls of Multi-Armed Bandits for Decentralized Spatial Reuse in WLANs.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arXiv:1805.11083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50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57114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MABs are a class of sequential learning framework that allow to address the tradeoff between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exploration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exploitation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in face of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uncertainty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Suits problems with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unavailable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incomplete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information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There’s no need of modeling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states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or trying to learn them (which entails added complexity)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Many different MABs-based models have been provided for several types of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96735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Important References of the MAB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Baseline:</a:t>
            </a:r>
          </a:p>
          <a:p>
            <a:pPr lvl="1"/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Katehakis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N.,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Veinott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Jr, A. F. (1987). The multi-armed bandit problem: decomposition and computation.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Mathematics of Operations Research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(2), 262-268.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Gittins, J.,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Glazebrook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K., &amp; Weber, R. (2011).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Multi-armed bandit allocation indices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John Wiley &amp; Sons.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Auer, P.,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Fischer, P. (2002). Finite-time analysis of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47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(2-3), 235-256.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Auer, P.,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Freund,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Schapire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R. E. (1995, October). Gambling in a rigged casino: The adversarial multi-armed bandit problem.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Foundations of Computer Science, 1995. Proceedings., 36th Annual Symposium 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322-331). IEEE.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Overviews:</a:t>
            </a:r>
          </a:p>
          <a:p>
            <a:pPr lvl="1"/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 (2012). Regret analysis of stochastic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multi-armed bandit problems.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Foundations and Trends® in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(1), 1-122.</a:t>
            </a:r>
          </a:p>
          <a:p>
            <a:pPr lvl="1"/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Vermorel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Mohri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(2005, October). Multi-armed bandit algorithms and empirical evaluation.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European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437-448). Springer, Berlin, Heidelberg.</a:t>
            </a:r>
          </a:p>
        </p:txBody>
      </p:sp>
    </p:spTree>
    <p:extLst>
      <p:ext uri="{BB962C8B-B14F-4D97-AF65-F5344CB8AC3E}">
        <p14:creationId xmlns:p14="http://schemas.microsoft.com/office/powerpoint/2010/main" val="1276207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MABs Taxonomy</a:t>
            </a:r>
          </a:p>
        </p:txBody>
      </p:sp>
    </p:spTree>
    <p:extLst>
      <p:ext uri="{BB962C8B-B14F-4D97-AF65-F5344CB8AC3E}">
        <p14:creationId xmlns:p14="http://schemas.microsoft.com/office/powerpoint/2010/main" val="56006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24798" y="3371467"/>
            <a:ext cx="3195273" cy="34621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MABs Taxonomy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According to the Reward Generation Process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Stochastic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reward is generated according to a specific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stochastic process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Literature: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[5]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Non-stochastic: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No statistic assumption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can be done on the reward generation process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Literature: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[5,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7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2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More subtle categorization on reward generating process: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Stateful (Markovian):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every arm is associated with some finite state space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Stateless: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arms do not have specific state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Adversarial: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different learners attempt to maximize a given reward function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Other types: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Contextual: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 addition to the reward, some other useful information is provided to the agent</a:t>
            </a:r>
          </a:p>
          <a:p>
            <a:pPr lvl="1"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Combinatorial: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there is a relationship between arms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Mortal: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arms are available for a certain amount of time</a:t>
            </a:r>
          </a:p>
          <a:p>
            <a:pPr lvl="1"/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MABs Taxonomy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Other Categorizations (I)</a:t>
            </a:r>
          </a:p>
        </p:txBody>
      </p:sp>
    </p:spTree>
    <p:extLst>
      <p:ext uri="{BB962C8B-B14F-4D97-AF65-F5344CB8AC3E}">
        <p14:creationId xmlns:p14="http://schemas.microsoft.com/office/powerpoint/2010/main" val="905041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2069</Words>
  <Application>Microsoft Macintosh PowerPoint</Application>
  <PresentationFormat>Widescreen</PresentationFormat>
  <Paragraphs>270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Calibri Light</vt:lpstr>
      <vt:lpstr>Cambria Math</vt:lpstr>
      <vt:lpstr>Times New Roman</vt:lpstr>
      <vt:lpstr>Arial</vt:lpstr>
      <vt:lpstr>Office Theme</vt:lpstr>
      <vt:lpstr>An introduction to Multi-Armed Bandits for Wireless Communications</vt:lpstr>
      <vt:lpstr>PART I Bandits Theory</vt:lpstr>
      <vt:lpstr>Introduction</vt:lpstr>
      <vt:lpstr>Introduction Basics on MABs</vt:lpstr>
      <vt:lpstr>Introduction Motivation</vt:lpstr>
      <vt:lpstr>Introduction Important References of the MAB Problem</vt:lpstr>
      <vt:lpstr>MABs Taxonomy</vt:lpstr>
      <vt:lpstr>MABs Taxonomy  According to the Reward Generation Process</vt:lpstr>
      <vt:lpstr>MABs Taxonomy  Other Categorizations (I)</vt:lpstr>
      <vt:lpstr>MABs Taxonomy  Other Categorizations (II)</vt:lpstr>
      <vt:lpstr>MABs Taxonomy  Other Categorizations (III)</vt:lpstr>
      <vt:lpstr>Well-known Algorithms</vt:lpstr>
      <vt:lpstr>Well-known Algorithms Greedy Learning</vt:lpstr>
      <vt:lpstr>Well-known Algorithms Optimistic Learning</vt:lpstr>
      <vt:lpstr>Well-known Algorithms Probability Matching Learning</vt:lpstr>
      <vt:lpstr>Single-Agent vs Multi-Agent MABs</vt:lpstr>
      <vt:lpstr>Single-Agent vs Multi-Agent MABs</vt:lpstr>
      <vt:lpstr>Single-Agent vs Multi-Agent MAB Single-Agent</vt:lpstr>
      <vt:lpstr>Single-Agent vs Multi-Agent MAB Multi-Agent</vt:lpstr>
      <vt:lpstr>Adversarial MABs</vt:lpstr>
      <vt:lpstr>Adversarial MABs Introduction</vt:lpstr>
      <vt:lpstr>Adversarial MABs Nexus with Game Theory</vt:lpstr>
      <vt:lpstr>Adversarial MABs Internal and External regret</vt:lpstr>
      <vt:lpstr>Adversarial MABs External-regret minimizing Algorithms</vt:lpstr>
      <vt:lpstr>Adversarial MABs Internal-regret minimizing Algorithms</vt:lpstr>
      <vt:lpstr>PART II  Bandits in Wireless Communications</vt:lpstr>
      <vt:lpstr>Previous Work</vt:lpstr>
      <vt:lpstr>Previous Work MABs in Wireless Communications</vt:lpstr>
      <vt:lpstr>Previous Work MP-MABs in Cognitive Radio problems</vt:lpstr>
      <vt:lpstr>Previous Considerations</vt:lpstr>
      <vt:lpstr>Previous Considerations Typical Assumptions</vt:lpstr>
      <vt:lpstr>Previous Considerations Reward Distributions</vt:lpstr>
      <vt:lpstr>Use Case –  Learning in Adversarial WLANs</vt:lpstr>
      <vt:lpstr>Use Case – Learning in Adversarial WLANs Learning Procedure (I)</vt:lpstr>
      <vt:lpstr>Use Case – Learning in Adversarial WLANs  Learning Procedure (II)</vt:lpstr>
      <vt:lpstr>Use Case – Learning in Adversarial WLANs  MABs formulation</vt:lpstr>
      <vt:lpstr>Use Case – Learning in Adversarial WLANs  Reward Generation</vt:lpstr>
      <vt:lpstr>Use Case – Learning in Adversarial WLANs  Reward Normalization</vt:lpstr>
      <vt:lpstr>Some Conclusions</vt:lpstr>
      <vt:lpstr>Some Conclusions 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Multi-Armed Bandits</dc:title>
  <dc:creator>francesc wilhelmi roca</dc:creator>
  <cp:lastModifiedBy>francesc wilhelmi roca</cp:lastModifiedBy>
  <cp:revision>327</cp:revision>
  <dcterms:created xsi:type="dcterms:W3CDTF">2018-02-05T15:05:19Z</dcterms:created>
  <dcterms:modified xsi:type="dcterms:W3CDTF">2018-07-01T07:38:53Z</dcterms:modified>
</cp:coreProperties>
</file>